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303" r:id="rId3"/>
    <p:sldId id="308" r:id="rId4"/>
    <p:sldId id="258" r:id="rId5"/>
    <p:sldId id="325" r:id="rId6"/>
    <p:sldId id="326" r:id="rId7"/>
    <p:sldId id="309" r:id="rId8"/>
    <p:sldId id="304" r:id="rId9"/>
    <p:sldId id="345" r:id="rId10"/>
    <p:sldId id="310" r:id="rId11"/>
    <p:sldId id="312" r:id="rId12"/>
    <p:sldId id="328" r:id="rId13"/>
    <p:sldId id="313" r:id="rId14"/>
    <p:sldId id="314" r:id="rId15"/>
    <p:sldId id="315" r:id="rId16"/>
    <p:sldId id="333" r:id="rId17"/>
    <p:sldId id="316" r:id="rId18"/>
    <p:sldId id="321" r:id="rId19"/>
    <p:sldId id="327" r:id="rId20"/>
    <p:sldId id="317" r:id="rId21"/>
    <p:sldId id="318" r:id="rId22"/>
    <p:sldId id="319" r:id="rId23"/>
    <p:sldId id="320" r:id="rId24"/>
    <p:sldId id="322" r:id="rId25"/>
    <p:sldId id="323" r:id="rId26"/>
    <p:sldId id="324" r:id="rId27"/>
    <p:sldId id="332" r:id="rId28"/>
    <p:sldId id="336" r:id="rId29"/>
    <p:sldId id="337" r:id="rId30"/>
    <p:sldId id="338" r:id="rId31"/>
    <p:sldId id="342" r:id="rId32"/>
    <p:sldId id="305" r:id="rId33"/>
    <p:sldId id="343" r:id="rId34"/>
    <p:sldId id="346" r:id="rId35"/>
    <p:sldId id="340" r:id="rId36"/>
    <p:sldId id="329" r:id="rId37"/>
    <p:sldId id="341" r:id="rId38"/>
    <p:sldId id="339" r:id="rId39"/>
    <p:sldId id="307" r:id="rId40"/>
    <p:sldId id="331" r:id="rId41"/>
    <p:sldId id="344" r:id="rId42"/>
    <p:sldId id="335" r:id="rId43"/>
    <p:sldId id="299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C38EED-BE9D-4016-BE99-FF59ACFEDB03}">
  <a:tblStyle styleId="{8AC38EED-BE9D-4016-BE99-FF59ACFED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1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840013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840013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456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4840013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4840013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840013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840013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26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840013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840013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97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840013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840013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490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840013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840013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76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0c33cce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0c33cce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eisan.casio.com/exec/system/15901266097609" TargetMode="External"/><Relationship Id="rId2" Type="http://schemas.openxmlformats.org/officeDocument/2006/relationships/hyperlink" Target="https://www.calculator.net/big-number-calculator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hristelbach.com/eccalculator.asp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51031" TargetMode="External"/><Relationship Id="rId2" Type="http://schemas.openxmlformats.org/officeDocument/2006/relationships/hyperlink" Target="https://ieeexplore.ieee.org/abstract/document/8279005?fbclid=IwAR3y2Ey7g9STRfPIBXAQByA_J2NVTw2d140kOitqDdDAnMINuXb0hFFYOU4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zTt4gvuQ6sY&amp;t=4805s" TargetMode="External"/><Relationship Id="rId4" Type="http://schemas.openxmlformats.org/officeDocument/2006/relationships/hyperlink" Target="https://stackoverflow.com/questions/22270485/how-can-i-best-check-these-elliptic-curve-parameters-are-valid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FPGA Final Project: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lliptic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urve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ryptography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/>
              <a:t>Team memebers: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/>
              <a:t>F64096114</a:t>
            </a:r>
            <a:r>
              <a:rPr lang="zh-TW" altLang="en-US" sz="1200" dirty="0"/>
              <a:t> 郭家佑</a:t>
            </a:r>
            <a:endParaRPr lang="en-US" altLang="zh-TW" sz="12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/>
              <a:t>E24096213</a:t>
            </a:r>
            <a:r>
              <a:rPr lang="zh-TW" altLang="en-US" sz="1200" dirty="0"/>
              <a:t> 蔡奇佑</a:t>
            </a:r>
            <a:endParaRPr lang="en-US" altLang="zh-TW" sz="12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/>
              <a:t>E14071025</a:t>
            </a:r>
            <a:r>
              <a:rPr lang="zh-TW" altLang="en-US" sz="1200" dirty="0"/>
              <a:t> 趙泓瑞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46BB2-1ACC-A2DE-B488-8A411EE4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 – modulus (sol2 :</a:t>
            </a:r>
            <a:r>
              <a:rPr lang="zh-TW" altLang="en-US" dirty="0"/>
              <a:t>直式除法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8A32BB-02FF-0EE1-C96A-38F408339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4C360-025B-AAF7-A340-15E8C0538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9"/>
          <a:stretch/>
        </p:blipFill>
        <p:spPr>
          <a:xfrm>
            <a:off x="550874" y="2995616"/>
            <a:ext cx="4535013" cy="17885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AD43BA-AC18-6002-730F-EEBC4B269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93" y="1780313"/>
            <a:ext cx="3810865" cy="3003859"/>
          </a:xfrm>
          <a:prstGeom prst="rect">
            <a:avLst/>
          </a:prstGeom>
        </p:spPr>
      </p:pic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2D0D2F06-3482-4821-C358-E545EA92B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008" y="1017725"/>
            <a:ext cx="4535012" cy="17885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We use sequential divider instead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It cost less </a:t>
            </a:r>
            <a:r>
              <a:rPr lang="en-US" altLang="zh-TW" dirty="0" err="1"/>
              <a:t>clk</a:t>
            </a:r>
            <a:r>
              <a:rPr lang="en-US" altLang="zh-TW" dirty="0"/>
              <a:t> cycle (66/2) than previous version (64*2) </a:t>
            </a:r>
          </a:p>
        </p:txBody>
      </p:sp>
    </p:spTree>
    <p:extLst>
      <p:ext uri="{BB962C8B-B14F-4D97-AF65-F5344CB8AC3E}">
        <p14:creationId xmlns:p14="http://schemas.microsoft.com/office/powerpoint/2010/main" val="355483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FAA42-4F69-3F41-E3AD-78C22E8F9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061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Algorithm – </a:t>
            </a:r>
            <a:r>
              <a:rPr lang="en-US" altLang="zh-TW" dirty="0" err="1"/>
              <a:t>inv_mod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費馬小定理 </a:t>
            </a:r>
            <a:r>
              <a:rPr lang="en-US" altLang="zh-TW" dirty="0"/>
              <a:t>&amp;</a:t>
            </a:r>
            <a:r>
              <a:rPr lang="zh-TW" altLang="en-US" dirty="0"/>
              <a:t> 模冪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CB6861-7650-2F8A-93A9-F8CDA616C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95653"/>
            <a:ext cx="8520600" cy="478432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費馬小定理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562908-B848-9803-12F8-EA03F45F22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pic>
        <p:nvPicPr>
          <p:cNvPr id="6" name="圖片 5" descr="一張含有 文字, 字型, 白色, 代數 的圖片&#10;&#10;自動產生的描述">
            <a:extLst>
              <a:ext uri="{FF2B5EF4-FFF2-40B4-BE49-F238E27FC236}">
                <a16:creationId xmlns:a16="http://schemas.microsoft.com/office/drawing/2014/main" id="{AD42D350-E24B-3191-E24C-FD9CEFAC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71" y="1374085"/>
            <a:ext cx="5344236" cy="1421567"/>
          </a:xfrm>
          <a:prstGeom prst="rect">
            <a:avLst/>
          </a:prstGeom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B950935A-9411-923A-EC61-BCA61DC05B21}"/>
              </a:ext>
            </a:extLst>
          </p:cNvPr>
          <p:cNvSpPr txBox="1">
            <a:spLocks/>
          </p:cNvSpPr>
          <p:nvPr/>
        </p:nvSpPr>
        <p:spPr>
          <a:xfrm>
            <a:off x="311700" y="2795652"/>
            <a:ext cx="8520600" cy="47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/>
              <a:t>模冪定理</a:t>
            </a:r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0249F5AC-DC21-71F4-50A8-1042FDAD7A62}"/>
              </a:ext>
            </a:extLst>
          </p:cNvPr>
          <p:cNvSpPr txBox="1">
            <a:spLocks/>
          </p:cNvSpPr>
          <p:nvPr/>
        </p:nvSpPr>
        <p:spPr>
          <a:xfrm>
            <a:off x="226208" y="3274084"/>
            <a:ext cx="8520600" cy="47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7E4CFA9-BE56-A75D-53A9-9D39A3C4E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9" y="3185669"/>
            <a:ext cx="8195481" cy="15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0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36AC91-102C-7E59-97A7-ED124F08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 – </a:t>
            </a:r>
            <a:r>
              <a:rPr lang="en-US" altLang="zh-TW" dirty="0" err="1"/>
              <a:t>inv_mod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費馬小定理 </a:t>
            </a:r>
            <a:r>
              <a:rPr lang="en-US" altLang="zh-TW" dirty="0"/>
              <a:t>&amp;</a:t>
            </a:r>
            <a:r>
              <a:rPr lang="zh-TW" altLang="en-US" dirty="0"/>
              <a:t> 模冪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570CB-5BCA-CA34-1111-1F8FC838E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3CF2A4-E6CD-0507-60A8-5BFEB6642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46"/>
          <a:stretch/>
        </p:blipFill>
        <p:spPr>
          <a:xfrm>
            <a:off x="311700" y="1174132"/>
            <a:ext cx="5993566" cy="3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3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7692E-67C7-CF7D-E422-739BE623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562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Algorithm – mul64x64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0D721F-CF3A-E2E4-2204-04CEC6FF6B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476E3F-7B3C-F047-DAC4-675597BD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109709"/>
            <a:ext cx="5091964" cy="36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2DB9CF-D15D-3E40-334C-1148ED8C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165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Algorithm – double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B5C86E-EAC9-0816-0DF1-9C0A64235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C32F23-3DDA-B6CE-763A-6243DFF37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0"/>
          <a:stretch/>
        </p:blipFill>
        <p:spPr>
          <a:xfrm>
            <a:off x="311700" y="1351128"/>
            <a:ext cx="5372604" cy="3048456"/>
          </a:xfrm>
          <a:prstGeom prst="rect">
            <a:avLst/>
          </a:prstGeom>
        </p:spPr>
      </p:pic>
      <p:pic>
        <p:nvPicPr>
          <p:cNvPr id="10" name="圖片 9" descr="一張含有 螢幕擷取畫面, 圖表, 行 的圖片&#10;&#10;自動產生的描述">
            <a:extLst>
              <a:ext uri="{FF2B5EF4-FFF2-40B4-BE49-F238E27FC236}">
                <a16:creationId xmlns:a16="http://schemas.microsoft.com/office/drawing/2014/main" id="{FC6C1928-D58A-4C5C-374D-539FA87A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61" y="1744839"/>
            <a:ext cx="2650997" cy="22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58FE1-A71F-E6C7-92C0-D53D3ACE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8668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Algorithm – </a:t>
            </a:r>
            <a:r>
              <a:rPr lang="en-US" altLang="zh-TW" dirty="0" err="1"/>
              <a:t>add&amp;sub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041541-50CB-6CDA-0323-66357E1B71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42EC55A-F8AD-17C7-7764-B42C74C6D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42"/>
          <a:stretch/>
        </p:blipFill>
        <p:spPr>
          <a:xfrm>
            <a:off x="113164" y="588693"/>
            <a:ext cx="4514528" cy="4356101"/>
          </a:xfrm>
          <a:prstGeom prst="rect">
            <a:avLst/>
          </a:prstGeom>
        </p:spPr>
      </p:pic>
      <p:pic>
        <p:nvPicPr>
          <p:cNvPr id="7" name="圖片 6" descr="一張含有 圖表, 行, 字型, 繪圖 的圖片&#10;&#10;自動產生的描述">
            <a:extLst>
              <a:ext uri="{FF2B5EF4-FFF2-40B4-BE49-F238E27FC236}">
                <a16:creationId xmlns:a16="http://schemas.microsoft.com/office/drawing/2014/main" id="{000301E3-C257-AE85-D01C-D098A117A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5" r="49382"/>
          <a:stretch/>
        </p:blipFill>
        <p:spPr>
          <a:xfrm>
            <a:off x="4943592" y="104259"/>
            <a:ext cx="2042160" cy="2477575"/>
          </a:xfrm>
          <a:prstGeom prst="rect">
            <a:avLst/>
          </a:prstGeom>
        </p:spPr>
      </p:pic>
      <p:pic>
        <p:nvPicPr>
          <p:cNvPr id="8" name="圖片 7" descr="一張含有 圖表, 行, 字型, 繪圖 的圖片&#10;&#10;自動產生的描述">
            <a:extLst>
              <a:ext uri="{FF2B5EF4-FFF2-40B4-BE49-F238E27FC236}">
                <a16:creationId xmlns:a16="http://schemas.microsoft.com/office/drawing/2014/main" id="{E1F1390B-CA62-9175-F6A1-F341B3A33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0" r="23988"/>
          <a:stretch/>
        </p:blipFill>
        <p:spPr>
          <a:xfrm>
            <a:off x="6905799" y="101667"/>
            <a:ext cx="2042160" cy="2477575"/>
          </a:xfrm>
          <a:prstGeom prst="rect">
            <a:avLst/>
          </a:prstGeom>
        </p:spPr>
      </p:pic>
      <p:pic>
        <p:nvPicPr>
          <p:cNvPr id="9" name="圖片 8" descr="一張含有 圖表, 行, 字型, 繪圖 的圖片&#10;&#10;自動產生的描述">
            <a:extLst>
              <a:ext uri="{FF2B5EF4-FFF2-40B4-BE49-F238E27FC236}">
                <a16:creationId xmlns:a16="http://schemas.microsoft.com/office/drawing/2014/main" id="{0A95E532-3277-F4D0-E8B0-DC566CD97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18"/>
          <a:stretch/>
        </p:blipFill>
        <p:spPr>
          <a:xfrm>
            <a:off x="5845097" y="2579242"/>
            <a:ext cx="1958786" cy="24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9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F2E81-F370-3BBC-52BC-D814E341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 – </a:t>
            </a:r>
            <a:r>
              <a:rPr lang="en-US" altLang="zh-TW" dirty="0" err="1"/>
              <a:t>add&amp;sub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147544-7C23-5154-234B-E49DC4C0F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1FCFD9-D44B-11F6-E89D-0AFEB1372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"/>
          <a:stretch/>
        </p:blipFill>
        <p:spPr>
          <a:xfrm>
            <a:off x="311700" y="1719027"/>
            <a:ext cx="5521410" cy="2418093"/>
          </a:xfrm>
          <a:prstGeom prst="rect">
            <a:avLst/>
          </a:prstGeom>
        </p:spPr>
      </p:pic>
      <p:pic>
        <p:nvPicPr>
          <p:cNvPr id="8" name="圖片 7" descr="一張含有 圖表, 行, 字型, 繪圖 的圖片&#10;&#10;自動產生的描述">
            <a:extLst>
              <a:ext uri="{FF2B5EF4-FFF2-40B4-BE49-F238E27FC236}">
                <a16:creationId xmlns:a16="http://schemas.microsoft.com/office/drawing/2014/main" id="{7BC0B3F0-E7E6-C907-E0EB-731588B00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923"/>
          <a:stretch/>
        </p:blipFill>
        <p:spPr>
          <a:xfrm>
            <a:off x="6179424" y="1453631"/>
            <a:ext cx="2293034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34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4C52CD-0913-EB75-5032-F29BFD73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741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Algorithm  double vs. </a:t>
            </a:r>
            <a:r>
              <a:rPr lang="en-US" altLang="zh-TW" dirty="0" err="1"/>
              <a:t>add&amp;sub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F81F37-BEE1-86E9-1B53-66912800B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1601" y="788436"/>
            <a:ext cx="2542485" cy="414932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Point addition</a:t>
            </a:r>
          </a:p>
          <a:p>
            <a:pPr marL="114300" indent="0">
              <a:buNone/>
            </a:pPr>
            <a:r>
              <a:rPr lang="en-US" altLang="zh-TW" dirty="0"/>
              <a:t>Point subtraction</a:t>
            </a:r>
          </a:p>
          <a:p>
            <a:pPr marL="114300" indent="0">
              <a:buNone/>
            </a:pPr>
            <a:r>
              <a:rPr lang="en-US" altLang="zh-TW" dirty="0"/>
              <a:t>Point double</a:t>
            </a:r>
          </a:p>
          <a:p>
            <a:pPr marL="114300" indent="0">
              <a:buNone/>
            </a:pPr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Resource sharing for 3 functions in one architecture.</a:t>
            </a:r>
          </a:p>
          <a:p>
            <a:pPr marL="114300" indent="0">
              <a:buNone/>
            </a:pPr>
            <a:endParaRPr lang="en-US" altLang="zh-TW" dirty="0"/>
          </a:p>
          <a:p>
            <a:pPr marL="11430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 Control unit of ALU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D8E6FC-1B6E-6794-4229-8E948F0624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685E588-F056-BB6C-8C59-BB624FDCE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49" b="2969"/>
          <a:stretch/>
        </p:blipFill>
        <p:spPr>
          <a:xfrm>
            <a:off x="122842" y="788436"/>
            <a:ext cx="6128690" cy="16696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656EE0E-0A9E-CCE5-B79F-685AB76DC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5"/>
          <a:stretch/>
        </p:blipFill>
        <p:spPr>
          <a:xfrm>
            <a:off x="122842" y="2458096"/>
            <a:ext cx="6128690" cy="25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2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73016-0C81-44A6-E383-65EB9E97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" y="21994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ALU </a:t>
            </a:r>
            <a:r>
              <a:rPr lang="en-US" altLang="zh-TW" dirty="0">
                <a:solidFill>
                  <a:schemeClr val="tx1"/>
                </a:solidFill>
              </a:rPr>
              <a:t>Hardware Architecture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D9983E-BBFB-E072-B6A7-CAA244EFA9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A59ED6E3-8949-542B-89E3-424EBCFC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8" y="819218"/>
            <a:ext cx="6093823" cy="42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8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646CB-02A7-CB19-AF16-A5570D29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Introduction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dk1"/>
                </a:solidFill>
              </a:rPr>
              <a:t>to ECC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>
                <a:solidFill>
                  <a:schemeClr val="dk1"/>
                </a:solidFill>
              </a:rPr>
              <a:t>– sc</a:t>
            </a:r>
            <a:r>
              <a:rPr lang="en-US" altLang="zh-TW" dirty="0"/>
              <a:t>alar multiplication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3AB2BB-D388-3157-637D-4DFBABD73B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201FD9A-3E4E-016B-72E7-E6F149A8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" y="1237573"/>
            <a:ext cx="8630920" cy="38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0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78879" cy="337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altLang="zh-TW" dirty="0">
                <a:solidFill>
                  <a:schemeClr val="dk1"/>
                </a:solidFill>
              </a:rPr>
              <a:t>Introduction to ECC</a:t>
            </a:r>
          </a:p>
          <a:p>
            <a:pPr>
              <a:lnSpc>
                <a:spcPct val="150000"/>
              </a:lnSpc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Algorithm &amp; Hardware Architecture</a:t>
            </a:r>
          </a:p>
          <a:p>
            <a:pPr>
              <a:lnSpc>
                <a:spcPct val="150000"/>
              </a:lnSpc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Design features</a:t>
            </a:r>
          </a:p>
          <a:p>
            <a:pPr>
              <a:lnSpc>
                <a:spcPct val="150000"/>
              </a:lnSpc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Results</a:t>
            </a:r>
          </a:p>
          <a:p>
            <a:pPr>
              <a:lnSpc>
                <a:spcPct val="150000"/>
              </a:lnSpc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Problems to occur</a:t>
            </a:r>
          </a:p>
          <a:p>
            <a:pPr marL="114300" indent="0">
              <a:buClr>
                <a:schemeClr val="bg2">
                  <a:lumMod val="40000"/>
                  <a:lumOff val="60000"/>
                </a:schemeClr>
              </a:buClr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712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CB322-DB98-6EE5-AFE9-70A1A450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 –  scalar </a:t>
            </a:r>
            <a:r>
              <a:rPr lang="en-US" altLang="zh-TW" dirty="0" err="1"/>
              <a:t>multiplicaiton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1A0837-D65F-5306-9190-1F8ABCD35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CE78BD-BDB4-F9BF-8BD0-3CB81D7C3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AF13F6-CA63-8A05-8B81-8A37AD58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6279424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8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9D0998-526D-1CF0-67A3-ACCF009B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 – generate key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BE5E8C-A6C6-7DDC-5AFE-65DD3925E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678A8B-B11D-5228-B8BA-C25959CDA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3F1BC5-43E3-AFDF-BE8D-CB72DF56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5982218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26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2D03F-55C4-E968-C740-A55DEA33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 – Encryption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AB4F2B-371C-5696-417E-E8ECC2931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7B6868-26F8-7945-B70A-01DB368589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C57304-C0EA-0997-3698-166598B8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6873836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18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4D8FD6-DA27-8FD7-DD8B-D68F21A0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 – </a:t>
            </a:r>
            <a:r>
              <a:rPr lang="en-US" altLang="zh-TW" dirty="0">
                <a:solidFill>
                  <a:srgbClr val="4D5156"/>
                </a:solidFill>
                <a:latin typeface="arial" panose="020B0604020202020204" pitchFamily="34" charset="0"/>
              </a:rPr>
              <a:t>D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ecryption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332ACC-F670-BDD6-42E1-1A8E61E30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E12E93-393D-5ABA-C4A5-03C214C56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DD603D-09E1-C271-E32D-75F583C6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7725"/>
            <a:ext cx="5845047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5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87D8F-27F0-2F26-88B7-555214222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Controller </a:t>
            </a:r>
            <a:r>
              <a:rPr lang="en-US" altLang="zh-TW" dirty="0">
                <a:solidFill>
                  <a:schemeClr val="tx1"/>
                </a:solidFill>
              </a:rPr>
              <a:t>Hardware Architecture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4A9002-2245-523A-AAA0-0CE7B806C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04FFDA9F-4ED1-B7F4-560A-56A2F918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0" y="802875"/>
            <a:ext cx="7920111" cy="38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5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F6802-74E7-27BF-74F3-870C5600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434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ECC System </a:t>
            </a:r>
            <a:r>
              <a:rPr lang="en-US" altLang="zh-TW" dirty="0">
                <a:solidFill>
                  <a:schemeClr val="tx1"/>
                </a:solidFill>
              </a:rPr>
              <a:t>Hardware Architecture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64D67E-9908-DA18-ABF6-5A0A1A9016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FA51762-AD6C-343E-5B02-5B00E6A9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06" y="991772"/>
            <a:ext cx="7896190" cy="37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76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1B3514-FBF2-FAF6-96AD-770F2F98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2059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484428-0F3F-B740-7C46-8E48214BD0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pic>
        <p:nvPicPr>
          <p:cNvPr id="5" name="圖片 4" descr="一張含有 文字, 圖表, 方案, 行 的圖片&#10;&#10;自動產生的描述">
            <a:extLst>
              <a:ext uri="{FF2B5EF4-FFF2-40B4-BE49-F238E27FC236}">
                <a16:creationId xmlns:a16="http://schemas.microsoft.com/office/drawing/2014/main" id="{195B2FF8-71ED-E09A-AB47-ACB8810A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2" y="893298"/>
            <a:ext cx="9078348" cy="338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20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78879" cy="337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r>
              <a:rPr lang="zh-TW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 ECC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Algorithm &amp; Hardware Architecture</a:t>
            </a:r>
          </a:p>
          <a:p>
            <a:pPr>
              <a:buClrTx/>
              <a:buSzPct val="7700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Design features</a:t>
            </a:r>
            <a:endParaRPr lang="en-US" altLang="zh-TW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Result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Problems to</a:t>
            </a:r>
            <a:r>
              <a:rPr lang="zh-TW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occur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411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5C5F7-5CA8-5B1B-0759-C40BD637F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Resource sharing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7A4B3B-D3DE-BF47-7AAB-2EA31167E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handshake and stall to share hardware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66A57-A602-7F6A-F604-EB76055CC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7137D7BF-7C19-EC39-5F7C-8F0DD098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59" y="1714370"/>
            <a:ext cx="4806561" cy="3342447"/>
          </a:xfrm>
          <a:prstGeom prst="rect">
            <a:avLst/>
          </a:prstGeom>
        </p:spPr>
      </p:pic>
      <p:pic>
        <p:nvPicPr>
          <p:cNvPr id="2050" name="Picture 2" descr="How the AXI-style ready/valid handshake works - VHDLwhiz">
            <a:extLst>
              <a:ext uri="{FF2B5EF4-FFF2-40B4-BE49-F238E27FC236}">
                <a16:creationId xmlns:a16="http://schemas.microsoft.com/office/drawing/2014/main" id="{70327FFA-259F-D112-2EEA-F7BDD1FF1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b="42677"/>
          <a:stretch/>
        </p:blipFill>
        <p:spPr bwMode="auto">
          <a:xfrm>
            <a:off x="5666986" y="2641075"/>
            <a:ext cx="3354172" cy="11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693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5C5F7-5CA8-5B1B-0759-C40BD637F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Resource sharing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7A4B3B-D3DE-BF47-7AAB-2EA31167E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Merge the similar function hardware to one module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66A57-A602-7F6A-F604-EB76055CC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  <p:pic>
        <p:nvPicPr>
          <p:cNvPr id="183" name="圖片 182">
            <a:extLst>
              <a:ext uri="{FF2B5EF4-FFF2-40B4-BE49-F238E27FC236}">
                <a16:creationId xmlns:a16="http://schemas.microsoft.com/office/drawing/2014/main" id="{F24A334E-25BC-E6CE-FDA9-C5A92B45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73" y="1782277"/>
            <a:ext cx="4708908" cy="3274540"/>
          </a:xfrm>
          <a:prstGeom prst="rect">
            <a:avLst/>
          </a:prstGeom>
        </p:spPr>
      </p:pic>
      <p:pic>
        <p:nvPicPr>
          <p:cNvPr id="185" name="圖片 184">
            <a:extLst>
              <a:ext uri="{FF2B5EF4-FFF2-40B4-BE49-F238E27FC236}">
                <a16:creationId xmlns:a16="http://schemas.microsoft.com/office/drawing/2014/main" id="{CED524D9-014F-34A9-E6FB-32C01FD87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237" y="1615736"/>
            <a:ext cx="2650794" cy="31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0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EAB43D-A5CA-2A59-08F2-85D9DAB5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 to ECC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0E143E-92BE-ADC3-428E-7A3C50E503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pic>
        <p:nvPicPr>
          <p:cNvPr id="6" name="圖片 5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5B82778E-AC96-5316-C418-10802EBF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06" y="1017725"/>
            <a:ext cx="6086929" cy="335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9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5C5F7-5CA8-5B1B-0759-C40BD637F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Resource sharing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7A4B3B-D3DE-BF47-7AAB-2EA31167E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 err="1"/>
              <a:t>wallace</a:t>
            </a:r>
            <a:r>
              <a:rPr lang="en-US" altLang="zh-TW" b="1" dirty="0"/>
              <a:t> tree </a:t>
            </a:r>
            <a:r>
              <a:rPr lang="en-US" altLang="zh-TW" dirty="0"/>
              <a:t>multiplier and sequential divider to solve large number calculation and share its sub-multiplier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66A57-A602-7F6A-F604-EB76055CC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  <p:pic>
        <p:nvPicPr>
          <p:cNvPr id="8" name="圖片 7" descr="一張含有 行, 圖表, 平行, 螢幕擷取畫面 的圖片&#10;&#10;自動產生的描述">
            <a:extLst>
              <a:ext uri="{FF2B5EF4-FFF2-40B4-BE49-F238E27FC236}">
                <a16:creationId xmlns:a16="http://schemas.microsoft.com/office/drawing/2014/main" id="{4D968B14-DE75-C602-86BA-62DC4708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179" y="1847429"/>
            <a:ext cx="3008172" cy="3209388"/>
          </a:xfrm>
          <a:prstGeom prst="rect">
            <a:avLst/>
          </a:prstGeom>
        </p:spPr>
      </p:pic>
      <p:pic>
        <p:nvPicPr>
          <p:cNvPr id="9" name="圖片 8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3CAE3AD8-BB87-9856-6F89-0AE0E556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54" y="2041633"/>
            <a:ext cx="4598171" cy="28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07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2D14F-2C4C-47DB-C3B7-6E89E52D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parallelism of small DSP multiplier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068704-2CC4-C997-C6CF-422D7E00B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03113" cy="3416400"/>
          </a:xfrm>
        </p:spPr>
        <p:txBody>
          <a:bodyPr/>
          <a:lstStyle/>
          <a:p>
            <a:r>
              <a:rPr lang="en-US" altLang="zh-TW" dirty="0"/>
              <a:t>With split 64*64 multiplier into four 16*16 multiplier run four stage rather than four 32*32 multiplier run one stage</a:t>
            </a:r>
          </a:p>
          <a:p>
            <a:r>
              <a:rPr lang="en-US" altLang="zh-TW" dirty="0"/>
              <a:t>Reduce critical path &amp; period</a:t>
            </a:r>
          </a:p>
          <a:p>
            <a:r>
              <a:rPr lang="en-US" altLang="zh-TW" dirty="0"/>
              <a:t>Can use DSP module in FPGA rather than LUT</a:t>
            </a:r>
          </a:p>
          <a:p>
            <a:r>
              <a:rPr lang="en-US" altLang="zh-TW" dirty="0"/>
              <a:t>Area decreases significantly</a:t>
            </a:r>
          </a:p>
          <a:p>
            <a:pPr marL="114300" indent="0">
              <a:buNone/>
            </a:pPr>
            <a:endParaRPr lang="en-US" altLang="zh-TW" dirty="0"/>
          </a:p>
          <a:p>
            <a:pPr marL="11430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77D85F-2B26-9688-00EC-8B81811C8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28E07F-2554-0B3C-94D2-C7A8A14E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250" y="561387"/>
            <a:ext cx="3319558" cy="44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92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78879" cy="337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r>
              <a:rPr lang="zh-TW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 ECC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Algorithm &amp; Hardware Architecture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Design features</a:t>
            </a:r>
          </a:p>
          <a:p>
            <a:pPr>
              <a:buClrTx/>
              <a:buSzPct val="7700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Results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Problems to</a:t>
            </a:r>
            <a:r>
              <a:rPr lang="zh-TW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occur</a:t>
            </a:r>
          </a:p>
          <a:p>
            <a:pPr marL="114300" indent="0">
              <a:buClr>
                <a:schemeClr val="bg2">
                  <a:lumMod val="40000"/>
                  <a:lumOff val="60000"/>
                </a:schemeClr>
              </a:buClr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3678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11D84-06BE-7A1D-3EE6-F0093579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28BC4A-C36B-06FE-A122-3A2775468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42" y="1017725"/>
            <a:ext cx="7893694" cy="38206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kern="200" dirty="0"/>
              <a:t>軟體執行</a:t>
            </a:r>
            <a:r>
              <a:rPr lang="en-US" altLang="zh-TW" kern="200" dirty="0"/>
              <a:t>(</a:t>
            </a:r>
            <a:r>
              <a:rPr lang="zh-TW" altLang="en-US" kern="200" dirty="0"/>
              <a:t>透過</a:t>
            </a:r>
            <a:r>
              <a:rPr lang="en-US" altLang="zh-TW" kern="200" dirty="0"/>
              <a:t>VITIS IDE</a:t>
            </a:r>
            <a:r>
              <a:rPr lang="zh-TW" altLang="en-US" kern="200" dirty="0"/>
              <a:t> 與硬體互動</a:t>
            </a:r>
            <a:r>
              <a:rPr lang="en-US" altLang="zh-TW" kern="200" dirty="0"/>
              <a:t>)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200" dirty="0"/>
              <a:t>先將</a:t>
            </a:r>
            <a:r>
              <a:rPr lang="en-US" altLang="zh-TW" kern="200" dirty="0"/>
              <a:t>ECC</a:t>
            </a:r>
            <a:r>
              <a:rPr lang="zh-TW" altLang="en-US" kern="200" dirty="0"/>
              <a:t>的參數存入</a:t>
            </a:r>
            <a:r>
              <a:rPr lang="en-US" altLang="zh-TW" kern="200" dirty="0"/>
              <a:t>BRAM</a:t>
            </a:r>
            <a:r>
              <a:rPr lang="zh-TW" altLang="en-US" kern="200" dirty="0"/>
              <a:t>的指定位置</a:t>
            </a:r>
            <a:endParaRPr lang="en-US" altLang="zh-TW" kern="200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200" dirty="0"/>
              <a:t>使用者輸入</a:t>
            </a:r>
            <a:r>
              <a:rPr lang="en-US" altLang="zh-TW" kern="200" dirty="0" err="1"/>
              <a:t>inst</a:t>
            </a:r>
            <a:r>
              <a:rPr lang="en-US" altLang="zh-TW" kern="200" dirty="0"/>
              <a:t> mode =</a:t>
            </a:r>
            <a:r>
              <a:rPr lang="zh-TW" altLang="en-US" kern="200" dirty="0"/>
              <a:t> </a:t>
            </a:r>
            <a:r>
              <a:rPr lang="en-US" altLang="zh-TW" kern="200" dirty="0"/>
              <a:t>1 (generate key)</a:t>
            </a:r>
            <a:r>
              <a:rPr lang="zh-TW" altLang="en-US" kern="200" dirty="0"/>
              <a:t>利用私鑰</a:t>
            </a:r>
            <a:r>
              <a:rPr lang="en-US" altLang="zh-TW" kern="200" dirty="0"/>
              <a:t>k</a:t>
            </a:r>
            <a:r>
              <a:rPr lang="zh-TW" altLang="en-US" kern="200" dirty="0"/>
              <a:t>產生公鑰</a:t>
            </a:r>
            <a:r>
              <a:rPr lang="en-US" altLang="zh-TW" kern="200" dirty="0"/>
              <a:t>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200" dirty="0"/>
              <a:t>使用者輸入</a:t>
            </a:r>
            <a:r>
              <a:rPr lang="en-US" altLang="zh-TW" kern="200" dirty="0" err="1"/>
              <a:t>inst</a:t>
            </a:r>
            <a:r>
              <a:rPr lang="en-US" altLang="zh-TW" kern="200" dirty="0"/>
              <a:t> mode =</a:t>
            </a:r>
            <a:r>
              <a:rPr lang="zh-TW" altLang="en-US" kern="200" dirty="0"/>
              <a:t> </a:t>
            </a:r>
            <a:r>
              <a:rPr lang="en-US" altLang="zh-TW" kern="200" dirty="0"/>
              <a:t>2 (encrypt) </a:t>
            </a:r>
            <a:r>
              <a:rPr lang="zh-TW" altLang="en-US" kern="200" dirty="0"/>
              <a:t>並輸入公鑰、</a:t>
            </a:r>
            <a:r>
              <a:rPr lang="en-US" altLang="zh-TW" kern="200" dirty="0"/>
              <a:t>message(M)</a:t>
            </a:r>
            <a:r>
              <a:rPr lang="zh-TW" altLang="en-US" kern="200" dirty="0"/>
              <a:t>、</a:t>
            </a:r>
            <a:r>
              <a:rPr lang="en-US" altLang="zh-TW" kern="200" dirty="0"/>
              <a:t>random number</a:t>
            </a:r>
            <a:r>
              <a:rPr lang="zh-TW" altLang="en-US" kern="200" dirty="0"/>
              <a:t>來加密</a:t>
            </a:r>
            <a:endParaRPr lang="en-US" altLang="zh-TW" kern="200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200" dirty="0"/>
              <a:t>使用者輸入</a:t>
            </a:r>
            <a:r>
              <a:rPr lang="en-US" altLang="zh-TW" kern="200" dirty="0" err="1"/>
              <a:t>inst</a:t>
            </a:r>
            <a:r>
              <a:rPr lang="en-US" altLang="zh-TW" kern="200" dirty="0"/>
              <a:t> mode =</a:t>
            </a:r>
            <a:r>
              <a:rPr lang="zh-TW" altLang="en-US" kern="200" dirty="0"/>
              <a:t> </a:t>
            </a:r>
            <a:r>
              <a:rPr lang="en-US" altLang="zh-TW" kern="200" dirty="0"/>
              <a:t>3</a:t>
            </a:r>
            <a:r>
              <a:rPr lang="zh-TW" altLang="en-US" kern="200" dirty="0"/>
              <a:t> </a:t>
            </a:r>
            <a:r>
              <a:rPr lang="en-US" altLang="zh-TW" kern="200" dirty="0"/>
              <a:t>(decrypt) </a:t>
            </a:r>
            <a:r>
              <a:rPr lang="zh-TW" altLang="en-US" kern="200" dirty="0"/>
              <a:t>並輸入私鑰、被加密文件</a:t>
            </a:r>
            <a:r>
              <a:rPr lang="en-US" altLang="zh-TW" kern="200" dirty="0"/>
              <a:t>C1</a:t>
            </a:r>
            <a:r>
              <a:rPr lang="zh-TW" altLang="en-US" kern="200" dirty="0"/>
              <a:t>、</a:t>
            </a:r>
            <a:r>
              <a:rPr lang="en-US" altLang="zh-TW" kern="200" dirty="0"/>
              <a:t>C2</a:t>
            </a:r>
            <a:r>
              <a:rPr lang="zh-TW" altLang="en-US" kern="200" dirty="0"/>
              <a:t>來解密</a:t>
            </a:r>
            <a:endParaRPr lang="en-US" altLang="zh-TW" kern="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947622-9900-59EE-00AB-B5A8D7349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055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CDFB4-3476-7BA6-4297-C4A04246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D04B2E-3E4C-9A23-DA91-E58BB232C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34</a:t>
            </a:fld>
            <a:endParaRPr lang="zh-TW" altLang="en-US"/>
          </a:p>
        </p:txBody>
      </p:sp>
      <p:pic>
        <p:nvPicPr>
          <p:cNvPr id="5" name="2023-06-16 07-35-18">
            <a:hlinkClick r:id="" action="ppaction://media"/>
            <a:extLst>
              <a:ext uri="{FF2B5EF4-FFF2-40B4-BE49-F238E27FC236}">
                <a16:creationId xmlns:a16="http://schemas.microsoft.com/office/drawing/2014/main" id="{4DFC8597-C212-4E4D-EB86-3D14D7BEC9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3289" y="317268"/>
            <a:ext cx="6953519" cy="43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2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11D84-06BE-7A1D-3EE6-F0093579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28BC4A-C36B-06FE-A122-3A2775468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7817888" cy="3719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kern="200" dirty="0"/>
              <a:t>With something encryption and decryption error</a:t>
            </a:r>
          </a:p>
          <a:p>
            <a:pPr>
              <a:lnSpc>
                <a:spcPct val="150000"/>
              </a:lnSpc>
            </a:pPr>
            <a:r>
              <a:rPr lang="en-US" altLang="zh-TW" kern="200" dirty="0"/>
              <a:t>But with correct ECC arithmetic operation (ALU module)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947622-9900-59EE-00AB-B5A8D7349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87452A-B7C6-6FB9-A7C1-CF5ED332B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77" r="58039"/>
          <a:stretch/>
        </p:blipFill>
        <p:spPr>
          <a:xfrm>
            <a:off x="240263" y="2422865"/>
            <a:ext cx="5222083" cy="17205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4D29B6-F0D8-AF50-52AA-A6A15868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41" y="2128838"/>
            <a:ext cx="3139096" cy="25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53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1CE28-D6FA-A343-4074-D5C67339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Utilization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4DE4B0-10A9-9FC7-C5DB-5019078128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6706C9-75A0-9DEE-329D-E7C4FC78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190850"/>
            <a:ext cx="3644795" cy="16166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1809814-0FFA-9CBE-72B2-656FD9A3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2935523"/>
            <a:ext cx="3692767" cy="1762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D5C131-E651-857F-9D9F-0D7BD5159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1" y="686151"/>
            <a:ext cx="4188973" cy="40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7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BB427-BBB9-3B09-96C3-E9932B55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LUT Utilization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7658D5-1632-B175-E0E4-850388ADD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88813" cy="3416400"/>
          </a:xfrm>
        </p:spPr>
        <p:txBody>
          <a:bodyPr/>
          <a:lstStyle/>
          <a:p>
            <a:r>
              <a:rPr lang="en-US" altLang="zh-TW" dirty="0"/>
              <a:t>LUT utilization is dominated by </a:t>
            </a:r>
            <a:r>
              <a:rPr lang="en-US" altLang="zh-TW" dirty="0" err="1"/>
              <a:t>add_double</a:t>
            </a:r>
            <a:r>
              <a:rPr lang="en-US" altLang="zh-TW" dirty="0"/>
              <a:t> module</a:t>
            </a:r>
          </a:p>
          <a:p>
            <a:r>
              <a:rPr lang="en-US" altLang="zh-TW" dirty="0"/>
              <a:t>Multiply is replaced by DSP module in mul64</a:t>
            </a:r>
          </a:p>
          <a:p>
            <a:r>
              <a:rPr lang="en-US" altLang="zh-TW" dirty="0"/>
              <a:t>Mod area is dominated only two 128bits subtraction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BE367A-F517-5091-4DBA-9EFDF70DDD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DDC659-7E2F-DEE4-14B3-778489F9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749" y="860019"/>
            <a:ext cx="4043059" cy="3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0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59752-C3A8-731F-E97E-E2E8691D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DSP Utilization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DE7A99-6C0E-A850-E1D1-CE54910BE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938707" cy="3416400"/>
          </a:xfrm>
        </p:spPr>
        <p:txBody>
          <a:bodyPr/>
          <a:lstStyle/>
          <a:p>
            <a:r>
              <a:rPr lang="en-US" altLang="zh-TW" dirty="0"/>
              <a:t>With split 64*64 multiplier into four 16*16 multiplier run four stage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2BE1B5-1A99-D96B-7AC9-98221DDF8B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55699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6C94B1-0809-DC41-4C76-5D2CE4B0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36" y="1235226"/>
            <a:ext cx="5653722" cy="114139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E9E84CE-2A51-D3E0-A672-CD12E1C0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1" y="2465529"/>
            <a:ext cx="4220558" cy="253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49A4B5C-996F-8B0A-BE5F-B8317388F4EB}"/>
              </a:ext>
            </a:extLst>
          </p:cNvPr>
          <p:cNvSpPr txBox="1">
            <a:spLocks/>
          </p:cNvSpPr>
          <p:nvPr/>
        </p:nvSpPr>
        <p:spPr>
          <a:xfrm>
            <a:off x="5624431" y="293883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mul64_a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21598E-85A4-63FE-AA72-0F703F67CD3F}"/>
              </a:ext>
            </a:extLst>
          </p:cNvPr>
          <p:cNvSpPr txBox="1">
            <a:spLocks/>
          </p:cNvSpPr>
          <p:nvPr/>
        </p:nvSpPr>
        <p:spPr>
          <a:xfrm>
            <a:off x="5703014" y="3380194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mul64_b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9DCEC8-49EE-F589-417B-E3D8CDFA8804}"/>
              </a:ext>
            </a:extLst>
          </p:cNvPr>
          <p:cNvSpPr txBox="1">
            <a:spLocks/>
          </p:cNvSpPr>
          <p:nvPr/>
        </p:nvSpPr>
        <p:spPr>
          <a:xfrm>
            <a:off x="6719807" y="316556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err="1">
                <a:solidFill>
                  <a:srgbClr val="FF0000"/>
                </a:solidFill>
              </a:rPr>
              <a:t>temp_result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78879" cy="337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 to ECC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Algorithm &amp; Hardware Architecture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Results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Design features</a:t>
            </a:r>
          </a:p>
          <a:p>
            <a:pPr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Problems to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occur</a:t>
            </a:r>
          </a:p>
          <a:p>
            <a:pPr marL="114300" indent="0">
              <a:buClr>
                <a:schemeClr val="bg2">
                  <a:lumMod val="40000"/>
                  <a:lumOff val="60000"/>
                </a:schemeClr>
              </a:buClr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26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Introduction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dk1"/>
                </a:solidFill>
              </a:rPr>
              <a:t>to ECC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Google Shape;68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84229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zh-TW" altLang="en-US" dirty="0"/>
                  <a:t>橢圓曲線密碼學（英語：</a:t>
                </a:r>
                <a:r>
                  <a:rPr lang="en-US" altLang="zh-TW" dirty="0"/>
                  <a:t>Elliptic Curve Cryptography</a:t>
                </a:r>
                <a:r>
                  <a:rPr lang="zh-TW" altLang="en-US" dirty="0"/>
                  <a:t>，縮寫：</a:t>
                </a:r>
                <a:r>
                  <a:rPr lang="en-US" altLang="zh-TW" dirty="0"/>
                  <a:t>ECC</a:t>
                </a:r>
                <a:r>
                  <a:rPr lang="zh-TW" altLang="en-US" dirty="0"/>
                  <a:t>）是一種基於橢圓曲線數學的公開密鑰</a:t>
                </a:r>
                <a:r>
                  <a:rPr lang="zh-TW" altLang="en-US" b="1" dirty="0"/>
                  <a:t>非對稱加密演算法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zh-TW" altLang="en-US" dirty="0"/>
                  <a:t>其特色為</a:t>
                </a:r>
                <a:r>
                  <a:rPr lang="zh-TW" altLang="en-US" b="1" dirty="0"/>
                  <a:t>安全性能更高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160</a:t>
                </a:r>
                <a:r>
                  <a:rPr lang="zh-TW" altLang="en-US" dirty="0"/>
                  <a:t>位</a:t>
                </a:r>
                <a:r>
                  <a:rPr lang="en-US" altLang="zh-TW" dirty="0"/>
                  <a:t>ECC </a:t>
                </a:r>
                <a:r>
                  <a:rPr lang="zh-TW" altLang="en-US" dirty="0"/>
                  <a:t>和 </a:t>
                </a:r>
                <a:r>
                  <a:rPr lang="en-US" altLang="zh-TW" dirty="0"/>
                  <a:t>1024</a:t>
                </a:r>
                <a:r>
                  <a:rPr lang="zh-TW" altLang="en-US" dirty="0"/>
                  <a:t>位</a:t>
                </a:r>
                <a:r>
                  <a:rPr lang="en-US" altLang="zh-TW" dirty="0"/>
                  <a:t>RSA</a:t>
                </a:r>
                <a:r>
                  <a:rPr lang="zh-TW" altLang="en-US" dirty="0"/>
                  <a:t>、</a:t>
                </a:r>
                <a:r>
                  <a:rPr lang="en-US" altLang="zh-TW" dirty="0"/>
                  <a:t>DSA</a:t>
                </a:r>
                <a:r>
                  <a:rPr lang="zh-TW" altLang="en-US" dirty="0"/>
                  <a:t>有相同的安全強度。</a:t>
                </a:r>
                <a:endParaRPr lang="en-US" altLang="zh-TW" dirty="0"/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zh-TW" altLang="en-US" b="1" i="0" dirty="0">
                    <a:solidFill>
                      <a:srgbClr val="303233"/>
                    </a:solidFill>
                    <a:effectLst/>
                    <a:latin typeface="Lato" panose="020F0502020204030203" pitchFamily="34" charset="0"/>
                  </a:rPr>
                  <a:t>處理速度更快</a:t>
                </a:r>
                <a:r>
                  <a:rPr lang="zh-TW" altLang="en-US" i="0" dirty="0">
                    <a:solidFill>
                      <a:srgbClr val="303233"/>
                    </a:solidFill>
                    <a:effectLst/>
                    <a:latin typeface="Lato" panose="020F0502020204030203" pitchFamily="34" charset="0"/>
                  </a:rPr>
                  <a:t>，在計算速度上，</a:t>
                </a:r>
                <a:r>
                  <a:rPr lang="en-US" altLang="zh-TW" i="0" dirty="0">
                    <a:solidFill>
                      <a:srgbClr val="303233"/>
                    </a:solidFill>
                    <a:effectLst/>
                    <a:latin typeface="Lato" panose="020F0502020204030203" pitchFamily="34" charset="0"/>
                  </a:rPr>
                  <a:t>ECC</a:t>
                </a:r>
                <a:r>
                  <a:rPr lang="zh-TW" altLang="en-US" i="0" dirty="0">
                    <a:solidFill>
                      <a:srgbClr val="303233"/>
                    </a:solidFill>
                    <a:effectLst/>
                    <a:latin typeface="Lato" panose="020F0502020204030203" pitchFamily="34" charset="0"/>
                  </a:rPr>
                  <a:t>比</a:t>
                </a:r>
                <a:r>
                  <a:rPr lang="en-US" altLang="zh-TW" i="0" dirty="0">
                    <a:solidFill>
                      <a:srgbClr val="303233"/>
                    </a:solidFill>
                    <a:effectLst/>
                    <a:latin typeface="Lato" panose="020F0502020204030203" pitchFamily="34" charset="0"/>
                  </a:rPr>
                  <a:t>RSA</a:t>
                </a:r>
                <a:r>
                  <a:rPr lang="zh-TW" altLang="en-US" i="0" dirty="0">
                    <a:solidFill>
                      <a:srgbClr val="303233"/>
                    </a:solidFill>
                    <a:effectLst/>
                    <a:latin typeface="Lato" panose="020F0502020204030203" pitchFamily="34" charset="0"/>
                  </a:rPr>
                  <a:t>、</a:t>
                </a:r>
                <a:r>
                  <a:rPr lang="en-US" altLang="zh-TW" i="0" dirty="0">
                    <a:solidFill>
                      <a:srgbClr val="303233"/>
                    </a:solidFill>
                    <a:effectLst/>
                    <a:latin typeface="Lato" panose="020F0502020204030203" pitchFamily="34" charset="0"/>
                  </a:rPr>
                  <a:t>DSA</a:t>
                </a:r>
                <a:r>
                  <a:rPr lang="zh-TW" altLang="en-US" i="0" dirty="0">
                    <a:solidFill>
                      <a:srgbClr val="303233"/>
                    </a:solidFill>
                    <a:effectLst/>
                    <a:latin typeface="Lato" panose="020F0502020204030203" pitchFamily="34" charset="0"/>
                  </a:rPr>
                  <a:t>快得多。</a:t>
                </a:r>
                <a:endParaRPr lang="en-US" altLang="zh-TW" i="0" dirty="0">
                  <a:solidFill>
                    <a:srgbClr val="303233"/>
                  </a:solidFill>
                  <a:effectLst/>
                  <a:latin typeface="Lato" panose="020F0502020204030203" pitchFamily="34" charset="0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zh-TW" altLang="en-US" b="1" dirty="0"/>
                  <a:t>儲存空間更小</a:t>
                </a:r>
                <a:endParaRPr lang="en-US" altLang="zh-TW" b="1" dirty="0"/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zh-TW" altLang="en-US" dirty="0"/>
                  <a:t>橢圓曲線是由以下形式的方程式定義的平面曲線</a:t>
                </a:r>
                <a:r>
                  <a:rPr lang="en-US" altLang="zh-TW" dirty="0"/>
                  <a:t>(</a:t>
                </a:r>
                <a:r>
                  <a:rPr lang="en-US" altLang="zh-TW" dirty="0" err="1"/>
                  <a:t>Weierstrass</a:t>
                </a:r>
                <a:r>
                  <a:rPr lang="zh-TW" altLang="en-US" dirty="0"/>
                  <a:t>方程式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:</a:t>
                </a:r>
              </a:p>
              <a:p>
                <a:pPr marL="114300" lvl="0" indent="0">
                  <a:buNone/>
                </a:pPr>
                <a:r>
                  <a:rPr lang="en-US" dirty="0"/>
                  <a:t>	</a:t>
                </a:r>
              </a:p>
              <a:p>
                <a:pPr marL="114300" lvl="0" indent="0">
                  <a:buNone/>
                </a:pPr>
                <a:endParaRPr lang="en-US" sz="2200" b="1" dirty="0"/>
              </a:p>
              <a:p>
                <a:pPr marL="114300" lvl="0" indent="0">
                  <a:buNone/>
                </a:pPr>
                <a:r>
                  <a:rPr lang="en-US" sz="2200" b="1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TW" sz="2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200" b="1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TW" sz="2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2200" b="1" dirty="0"/>
                  <a:t>+</a:t>
                </a:r>
                <a:r>
                  <a:rPr lang="en-US" sz="2200" b="1" dirty="0" err="1"/>
                  <a:t>ax+b</a:t>
                </a:r>
                <a:r>
                  <a:rPr lang="en-US" sz="2200" b="1" dirty="0"/>
                  <a:t>	</a:t>
                </a:r>
                <a:r>
                  <a:rPr lang="zh-TW" altLang="en-US" sz="2200" b="1" dirty="0"/>
                  <a:t>其中</a:t>
                </a:r>
                <a:r>
                  <a:rPr lang="en-US" altLang="zh-TW" sz="2200" b="1" dirty="0"/>
                  <a:t>a</a:t>
                </a:r>
                <a:r>
                  <a:rPr lang="zh-TW" altLang="en-US" sz="2200" b="1" dirty="0"/>
                  <a:t>和</a:t>
                </a:r>
                <a:r>
                  <a:rPr lang="en-US" altLang="zh-TW" sz="2200" b="1" dirty="0"/>
                  <a:t>b</a:t>
                </a:r>
                <a:r>
                  <a:rPr lang="zh-TW" altLang="en-US" sz="2200" b="1" dirty="0"/>
                  <a:t>是實數。</a:t>
                </a:r>
                <a:r>
                  <a:rPr lang="en-US" altLang="zh-TW" sz="2200" b="1" dirty="0"/>
                  <a:t>	</a:t>
                </a:r>
                <a:endParaRPr lang="en-US" sz="2200" b="1" dirty="0"/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sz="2200" dirty="0"/>
                  <a:t>						</a:t>
                </a: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8" name="Google Shape;6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842291"/>
              </a:xfrm>
              <a:prstGeom prst="rect">
                <a:avLst/>
              </a:prstGeom>
              <a:blipFill>
                <a:blip r:embed="rId3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877BA3-7A42-2CD8-CB0F-21F11F18B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773" y="2824976"/>
            <a:ext cx="3553090" cy="203504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3436D-1E32-C423-EDED-6EE8FB28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Setup time violation</a:t>
            </a:r>
            <a:br>
              <a:rPr lang="en-US" altLang="zh-TW" dirty="0">
                <a:solidFill>
                  <a:schemeClr val="tx1"/>
                </a:solidFill>
              </a:rPr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B143D-FC2E-697E-7DC5-299020E39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(Sol) 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將乘法器和除法器一個</a:t>
            </a:r>
            <a:r>
              <a:rPr lang="en-US" altLang="zh-TW" dirty="0"/>
              <a:t>stage</a:t>
            </a:r>
            <a:r>
              <a:rPr lang="zh-TW" altLang="en-US" dirty="0"/>
              <a:t>的</a:t>
            </a:r>
            <a:r>
              <a:rPr lang="en-US" altLang="zh-TW" dirty="0"/>
              <a:t>critical path</a:t>
            </a:r>
            <a:r>
              <a:rPr lang="zh-TW" altLang="en-US" dirty="0"/>
              <a:t>再縮短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使用</a:t>
            </a:r>
            <a:r>
              <a:rPr lang="en-US" altLang="zh-TW" dirty="0"/>
              <a:t>clock wizard</a:t>
            </a:r>
            <a:r>
              <a:rPr lang="zh-TW" altLang="en-US" dirty="0"/>
              <a:t>將</a:t>
            </a:r>
            <a:r>
              <a:rPr lang="en-US" altLang="zh-TW" dirty="0" err="1"/>
              <a:t>clk</a:t>
            </a:r>
            <a:r>
              <a:rPr lang="en-US" altLang="zh-TW" dirty="0"/>
              <a:t> period</a:t>
            </a:r>
            <a:r>
              <a:rPr lang="zh-TW" altLang="en-US" dirty="0"/>
              <a:t>提高至</a:t>
            </a:r>
            <a:r>
              <a:rPr lang="en-US" altLang="zh-TW" dirty="0"/>
              <a:t>slack&gt;0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E87090-68F4-E721-ABA0-745EE4C6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1DCC24-2FF5-6F38-EC46-30B3C061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26" y="2571750"/>
            <a:ext cx="4931811" cy="15949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2AD8EC-459E-A68F-E787-D085B40E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991" y="3369234"/>
            <a:ext cx="2924583" cy="8859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F8813B-26BA-E09E-9AC3-C04FE7D9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090" y="2110035"/>
            <a:ext cx="3236383" cy="94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69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E7E152-3635-46CD-251D-EEDDBCD7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Tools with verification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CD975C-6945-E33E-14BF-007869597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large number calculator (* &amp; mod)</a:t>
            </a:r>
          </a:p>
          <a:p>
            <a:pPr marL="114300" indent="0">
              <a:buNone/>
            </a:pPr>
            <a:r>
              <a:rPr lang="en-US" altLang="zh-TW" dirty="0">
                <a:hlinkClick r:id="rId2"/>
              </a:rPr>
              <a:t>https://www.calculator.net/big-number-calculator.html</a:t>
            </a:r>
            <a:endParaRPr lang="en-US" altLang="zh-TW" dirty="0"/>
          </a:p>
          <a:p>
            <a:r>
              <a:rPr lang="en-US" altLang="zh-TW" dirty="0"/>
              <a:t>inverse modulo calculator</a:t>
            </a:r>
          </a:p>
          <a:p>
            <a:pPr marL="114300" indent="0">
              <a:buNone/>
            </a:pPr>
            <a:r>
              <a:rPr lang="en-US" altLang="zh-TW" dirty="0">
                <a:hlinkClick r:id="rId3"/>
              </a:rPr>
              <a:t>https://keisan.casio.com/exec/system/15901266097609</a:t>
            </a:r>
            <a:endParaRPr lang="en-US" altLang="zh-TW" dirty="0"/>
          </a:p>
          <a:p>
            <a:r>
              <a:rPr lang="en-US" altLang="zh-TW" dirty="0" err="1"/>
              <a:t>ecc</a:t>
            </a:r>
            <a:r>
              <a:rPr lang="en-US" altLang="zh-TW" dirty="0"/>
              <a:t> calculator</a:t>
            </a:r>
          </a:p>
          <a:p>
            <a:pPr marL="114300" indent="0">
              <a:buNone/>
            </a:pPr>
            <a:r>
              <a:rPr lang="en-US" altLang="zh-TW" dirty="0">
                <a:hlinkClick r:id="rId4"/>
              </a:rPr>
              <a:t>http://www.christelbach.com/eccalculator.aspx</a:t>
            </a:r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91A204-C2A3-984D-BB57-2132DCCF1B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6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C6AEA-CC5F-9169-41D4-0D773E8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Reference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BFDED8-3613-832C-9EA1-AB5B10E26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60974"/>
            <a:ext cx="8520600" cy="4090853"/>
          </a:xfrm>
        </p:spPr>
        <p:txBody>
          <a:bodyPr>
            <a:normAutofit/>
          </a:bodyPr>
          <a:lstStyle/>
          <a:p>
            <a:r>
              <a:rPr lang="en-US" altLang="zh-TW" dirty="0"/>
              <a:t>Hardware design and implementation of ECC based crypto processor for low-area-applications on FPGA </a:t>
            </a:r>
            <a:r>
              <a:rPr lang="en-US" altLang="zh-TW" dirty="0">
                <a:hlinkClick r:id="rId2"/>
              </a:rPr>
              <a:t>https://ieeexplore.ieee.org/abstract/document/8279005?fbclid=IwAR3y2Ey7g9STRfPIBXAQByA_J2NVTw2d140kOitqDdDAnMINuXb0hFFYOU4</a:t>
            </a:r>
            <a:endParaRPr lang="en-US" altLang="zh-TW" dirty="0"/>
          </a:p>
          <a:p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非對稱式加密演算法 </a:t>
            </a:r>
            <a:r>
              <a:rPr lang="en-US" altLang="zh-TW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- 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橢圓曲線密碼學 </a:t>
            </a:r>
            <a:r>
              <a:rPr lang="en-US" altLang="zh-TW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Elliptic Curve Cryptography , ECC (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觀念篇</a:t>
            </a:r>
            <a:r>
              <a:rPr lang="en-US" altLang="zh-TW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 </a:t>
            </a:r>
          </a:p>
          <a:p>
            <a:pPr marL="114300" indent="0">
              <a:buNone/>
            </a:pPr>
            <a:r>
              <a:rPr lang="en-US" altLang="zh-TW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     </a:t>
            </a:r>
            <a:r>
              <a:rPr lang="en-US" altLang="zh-TW" b="1" i="0" dirty="0">
                <a:solidFill>
                  <a:srgbClr val="303233"/>
                </a:solidFill>
                <a:effectLst/>
                <a:latin typeface="Lato" panose="020F0502020204030203" pitchFamily="34" charset="0"/>
                <a:hlinkClick r:id="rId3"/>
              </a:rPr>
              <a:t>https://ithelp.ithome.com.tw/articles/10251031</a:t>
            </a:r>
            <a:endParaRPr lang="en-US" altLang="zh-TW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TW" dirty="0"/>
              <a:t>How can I best check these Elliptic Curve parameters are valid? </a:t>
            </a:r>
            <a:r>
              <a:rPr lang="en-US" altLang="zh-TW" dirty="0">
                <a:hlinkClick r:id="rId4"/>
              </a:rPr>
              <a:t>https://stackoverflow.com/questions/22270485/how-can-i-best-check-these-elliptic-curve-parameters-are-valid</a:t>
            </a:r>
            <a:endParaRPr lang="en-US" altLang="zh-TW" dirty="0"/>
          </a:p>
          <a:p>
            <a:r>
              <a:rPr lang="en-US" altLang="zh-TW" dirty="0"/>
              <a:t>Elliptic Curve Cryptography (ECC) by Christof </a:t>
            </a:r>
            <a:r>
              <a:rPr lang="en-US" altLang="zh-TW" dirty="0" err="1"/>
              <a:t>Paar</a:t>
            </a:r>
            <a:r>
              <a:rPr lang="en-US" altLang="zh-TW" dirty="0"/>
              <a:t> </a:t>
            </a:r>
            <a:r>
              <a:rPr lang="en-US" altLang="zh-TW" dirty="0">
                <a:hlinkClick r:id="rId5"/>
              </a:rPr>
              <a:t>https://www.youtube.com/watch?v=zTt4gvuQ6sY&amp;t=4805s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96D61E-43E0-27D0-0959-4F92F88D5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783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>
          <a:xfrm>
            <a:off x="311700" y="2189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 for listening</a:t>
            </a:r>
            <a:endParaRPr/>
          </a:p>
        </p:txBody>
      </p:sp>
      <p:sp>
        <p:nvSpPr>
          <p:cNvPr id="453" name="Google Shape;453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FF710-EB17-DCF5-4B01-BB2FE54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511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zh-TW" altLang="zh-TW" dirty="0"/>
              <a:t>Introduction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dk1"/>
                </a:solidFill>
              </a:rPr>
              <a:t>to ECC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>
                <a:solidFill>
                  <a:schemeClr val="dk1"/>
                </a:solidFill>
              </a:rPr>
              <a:t>- </a:t>
            </a:r>
            <a:r>
              <a:rPr lang="en-US" altLang="zh-TW" dirty="0"/>
              <a:t>point addition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05FC94-C8A4-1350-2A7C-278739ECB8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3F33B3-39A2-F5B7-D5D2-8EEDEEE2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55180"/>
            <a:ext cx="6365631" cy="35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517C5-0630-5C1E-1F58-78DF0BEC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348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zh-TW" altLang="zh-TW" dirty="0"/>
              <a:t>Introduction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dk1"/>
                </a:solidFill>
              </a:rPr>
              <a:t>to ECC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>
                <a:solidFill>
                  <a:schemeClr val="dk1"/>
                </a:solidFill>
              </a:rPr>
              <a:t>- </a:t>
            </a:r>
            <a:r>
              <a:rPr lang="en-US" altLang="zh-TW" dirty="0"/>
              <a:t>point doubling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AC79CE-8583-2B28-18C7-7599E008F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B0CFF3-643B-F845-A74A-77E94FC0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61740"/>
            <a:ext cx="6752492" cy="37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0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28313-CA66-7C83-2879-8CD611F2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 to ECC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715EDC-227E-F73A-94CA-FBF3B32727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  <p:pic>
        <p:nvPicPr>
          <p:cNvPr id="6" name="圖片 5" descr="一張含有 文字, 螢幕擷取畫面, 字型, 黑色 的圖片&#10;&#10;自動產生的描述">
            <a:extLst>
              <a:ext uri="{FF2B5EF4-FFF2-40B4-BE49-F238E27FC236}">
                <a16:creationId xmlns:a16="http://schemas.microsoft.com/office/drawing/2014/main" id="{295FA9B5-D97A-E4BE-226D-A979089E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2" y="1694292"/>
            <a:ext cx="3902927" cy="3072656"/>
          </a:xfrm>
          <a:prstGeom prst="rect">
            <a:avLst/>
          </a:prstGeom>
        </p:spPr>
      </p:pic>
      <p:pic>
        <p:nvPicPr>
          <p:cNvPr id="8" name="圖片 7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04B9DC6A-0BF1-25CA-E643-94CFFE96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16" y="1694292"/>
            <a:ext cx="5363542" cy="2918560"/>
          </a:xfrm>
          <a:prstGeom prst="rect">
            <a:avLst/>
          </a:prstGeom>
        </p:spPr>
      </p:pic>
      <p:pic>
        <p:nvPicPr>
          <p:cNvPr id="5" name="圖片 4" descr="一張含有 行, 圖表, 符號 的圖片&#10;&#10;自動產生的描述">
            <a:extLst>
              <a:ext uri="{FF2B5EF4-FFF2-40B4-BE49-F238E27FC236}">
                <a16:creationId xmlns:a16="http://schemas.microsoft.com/office/drawing/2014/main" id="{B60F9978-151B-3B0A-5C87-74979FE98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770" y="71673"/>
            <a:ext cx="1622619" cy="16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4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78879" cy="337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r>
              <a:rPr lang="zh-TW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 ECC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Algorithm &amp; Hardware Architecture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Design features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Results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Problems to</a:t>
            </a:r>
            <a:r>
              <a:rPr lang="zh-TW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occur</a:t>
            </a:r>
          </a:p>
          <a:p>
            <a:pPr marL="114300" indent="0">
              <a:buClr>
                <a:schemeClr val="bg2">
                  <a:lumMod val="40000"/>
                  <a:lumOff val="60000"/>
                </a:schemeClr>
              </a:buClr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164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0BE0E-F247-1AC6-AC99-167FDFB8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 – modulus (version1: use pre-division and shift)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CAAEDF-05C6-0673-F9CF-9E243EC2F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64992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It replace division operation with multiply and shift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However it would error when input is close to its bandwidth limit (128bits) since error rate.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F67C34-E67C-FB36-590D-0D29BCEBF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357D390-D476-BEA5-93FA-8A5E163D856A}"/>
              </a:ext>
            </a:extLst>
          </p:cNvPr>
          <p:cNvGrpSpPr/>
          <p:nvPr/>
        </p:nvGrpSpPr>
        <p:grpSpPr>
          <a:xfrm>
            <a:off x="4376692" y="1440121"/>
            <a:ext cx="4197115" cy="1055196"/>
            <a:chOff x="772358" y="1241252"/>
            <a:chExt cx="4197115" cy="105519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F89AD23-16D0-1ADA-94B1-5168EC1EF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583"/>
            <a:stretch/>
          </p:blipFill>
          <p:spPr>
            <a:xfrm>
              <a:off x="1615737" y="1241252"/>
              <a:ext cx="3353736" cy="1055196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825D6A7-8F5B-2601-7F19-2040A66E3C40}"/>
                </a:ext>
              </a:extLst>
            </p:cNvPr>
            <p:cNvSpPr txBox="1"/>
            <p:nvPr/>
          </p:nvSpPr>
          <p:spPr>
            <a:xfrm>
              <a:off x="772358" y="1663763"/>
              <a:ext cx="1269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a % q =</a:t>
              </a:r>
              <a:endParaRPr lang="zh-TW" altLang="en-US" sz="1800" dirty="0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AEF75E3-8727-D044-57E9-28F7BB99A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9" t="4498"/>
          <a:stretch/>
        </p:blipFill>
        <p:spPr>
          <a:xfrm>
            <a:off x="5011445" y="3051668"/>
            <a:ext cx="2642402" cy="10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14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1265</TotalTime>
  <Words>883</Words>
  <Application>Microsoft Office PowerPoint</Application>
  <PresentationFormat>如螢幕大小 (16:9)</PresentationFormat>
  <Paragraphs>179</Paragraphs>
  <Slides>43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Arial</vt:lpstr>
      <vt:lpstr>Arial</vt:lpstr>
      <vt:lpstr>Cambria Math</vt:lpstr>
      <vt:lpstr>Lato</vt:lpstr>
      <vt:lpstr>Roboto</vt:lpstr>
      <vt:lpstr>Wingdings</vt:lpstr>
      <vt:lpstr>Simple Light</vt:lpstr>
      <vt:lpstr>FPGA Final Project: Elliptic Curve Cryptography</vt:lpstr>
      <vt:lpstr>Outline</vt:lpstr>
      <vt:lpstr>Introduction to ECC</vt:lpstr>
      <vt:lpstr>Introduction to ECC</vt:lpstr>
      <vt:lpstr>Introduction to ECC - point addition</vt:lpstr>
      <vt:lpstr>Introduction to ECC - point doubling</vt:lpstr>
      <vt:lpstr>Introduction to ECC</vt:lpstr>
      <vt:lpstr>Outline</vt:lpstr>
      <vt:lpstr>Algorithm – modulus (version1: use pre-division and shift)</vt:lpstr>
      <vt:lpstr>Algorithm – modulus (sol2 :直式除法)</vt:lpstr>
      <vt:lpstr>Algorithm – inv_mod (費馬小定理 &amp; 模冪)</vt:lpstr>
      <vt:lpstr>Algorithm – inv_mod (費馬小定理 &amp; 模冪)</vt:lpstr>
      <vt:lpstr>Algorithm – mul64x64</vt:lpstr>
      <vt:lpstr>Algorithm – double </vt:lpstr>
      <vt:lpstr>Algorithm – add&amp;sub</vt:lpstr>
      <vt:lpstr>Algorithm – add&amp;sub</vt:lpstr>
      <vt:lpstr>Algorithm  double vs. add&amp;sub </vt:lpstr>
      <vt:lpstr>ALU Hardware Architecture  </vt:lpstr>
      <vt:lpstr>Introduction to ECC – scalar multiplication</vt:lpstr>
      <vt:lpstr>Algorithm –  scalar multiplicaiton</vt:lpstr>
      <vt:lpstr>Algorithm – generate key</vt:lpstr>
      <vt:lpstr>Algorithm – Encryption</vt:lpstr>
      <vt:lpstr>Algorithm – Decryption</vt:lpstr>
      <vt:lpstr>Controller Hardware Architecture </vt:lpstr>
      <vt:lpstr>ECC System Hardware Architecture </vt:lpstr>
      <vt:lpstr>Block diagram</vt:lpstr>
      <vt:lpstr>Outline</vt:lpstr>
      <vt:lpstr>Resource sharing</vt:lpstr>
      <vt:lpstr>Resource sharing</vt:lpstr>
      <vt:lpstr>Resource sharing</vt:lpstr>
      <vt:lpstr>parallelism of small DSP multiplier</vt:lpstr>
      <vt:lpstr>Outline</vt:lpstr>
      <vt:lpstr>Result</vt:lpstr>
      <vt:lpstr>Demo</vt:lpstr>
      <vt:lpstr>Result</vt:lpstr>
      <vt:lpstr>Utilization</vt:lpstr>
      <vt:lpstr>LUT Utilization</vt:lpstr>
      <vt:lpstr>DSP Utilization </vt:lpstr>
      <vt:lpstr>Outline</vt:lpstr>
      <vt:lpstr>Setup time violation </vt:lpstr>
      <vt:lpstr>Tools with verification</vt:lpstr>
      <vt:lpstr>Reference 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Final Project: Elliptic Curve Cryptography</dc:title>
  <cp:lastModifiedBy>郭家佑 KUO,CHIA-YU</cp:lastModifiedBy>
  <cp:revision>38</cp:revision>
  <dcterms:modified xsi:type="dcterms:W3CDTF">2023-06-16T03:59:44Z</dcterms:modified>
</cp:coreProperties>
</file>